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37" r:id="rId2"/>
    <p:sldId id="597" r:id="rId3"/>
    <p:sldId id="599" r:id="rId4"/>
    <p:sldId id="576" r:id="rId5"/>
    <p:sldId id="578" r:id="rId6"/>
    <p:sldId id="581" r:id="rId7"/>
    <p:sldId id="582" r:id="rId8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5AA4"/>
    <a:srgbClr val="CCFFFF"/>
    <a:srgbClr val="FFCCCC"/>
    <a:srgbClr val="CCCCFF"/>
    <a:srgbClr val="FF9999"/>
    <a:srgbClr val="FF7C80"/>
    <a:srgbClr val="9999FF"/>
    <a:srgbClr val="99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6775" autoAdjust="0"/>
  </p:normalViewPr>
  <p:slideViewPr>
    <p:cSldViewPr>
      <p:cViewPr varScale="1">
        <p:scale>
          <a:sx n="100" d="100"/>
          <a:sy n="100" d="100"/>
        </p:scale>
        <p:origin x="15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1BB9B31-3B93-4B5B-B3E4-CEFD3B3E24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4404618-AB29-46DF-BA61-6CE8E63B92F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E4AA8-D165-471B-BF05-B79D6251E598}" type="datetimeFigureOut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FB9A34C-FB31-402A-BAA7-2E03238082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6687299-8385-402B-A7D6-EE4F0CAA7C6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2087A-4910-48D0-9E58-4B31B5C8C7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3639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00BC622-FF3A-4A6E-975D-EF2F8B48D607}" type="datetimeFigureOut">
              <a:rPr lang="ru-RU"/>
              <a:pPr>
                <a:defRPr/>
              </a:pPr>
              <a:t>05.03.2024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2574" tIns="46287" rIns="92574" bIns="46287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22ACAD-1CA4-46B2-BFD5-92A9CCF557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04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1880" y="1124744"/>
            <a:ext cx="532636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212976"/>
            <a:ext cx="5326360" cy="24258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2B5B7-BE8B-4127-A074-DC30343B9FF8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5CB5547D-80F3-467F-99DC-41B30FF1635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257D1-FF5D-47DD-98D1-E1080402DC06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4F56B-A790-4A4C-9C69-D2B995408D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A6BDC-CD43-4832-8BCE-73792BA5FE54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A04B5-AFF5-42E9-90BB-27F42C6152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90D0F-473B-48FB-BF48-132CC057BB7B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FB4C8-CC09-4070-A828-FD214E6D18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47A2-B6FF-4E25-92B3-103935DF444A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AF1C-4EB0-4798-86BF-C4692E0D05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81654-D46C-4758-A30F-1BD0D7434996}" type="datetime1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BBBFE-6A59-4C2F-BD88-CB57BB5D60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9E44F-9CFD-4A02-B422-1C9215EA4ADC}" type="datetime1">
              <a:rPr lang="ru-RU" smtClean="0"/>
              <a:t>05.03.2024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749A5-AF98-4FF0-8840-E00B8DBF2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DF13B-315A-42AF-8F0C-5B295F8662EE}" type="datetime1">
              <a:rPr lang="ru-RU" smtClean="0"/>
              <a:t>05.03.2024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F1830-C67C-4603-93FB-16E0E2146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62190-CA2F-41ED-9001-97D8A23B3B91}" type="datetime1">
              <a:rPr lang="ru-RU" smtClean="0"/>
              <a:t>05.03.2024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B4F0-B073-4B6F-910F-40C85625B3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629CC-EC6C-4965-8DDC-95B7A19CFE91}" type="datetime1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ACA30-F6CD-4ECC-961A-F68DFE435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28507-F950-434F-AD4E-C2CD8CEB8F7E}" type="datetime1">
              <a:rPr lang="ru-RU" smtClean="0"/>
              <a:t>05.03.2024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0F919-51A9-4642-B3B1-2DF7DA8C0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DAD101-8AB2-4AF5-B6C1-6D51C06A60FD}" type="datetime1">
              <a:rPr lang="ru-RU" smtClean="0"/>
              <a:t>05.03.2024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804248" y="630423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53EE4C74-5028-4342-BA95-3A1EEF0A930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149233" y="521162"/>
            <a:ext cx="6011862" cy="40321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br>
              <a:rPr lang="ru-RU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проведения месячника благоустройства</a:t>
            </a:r>
            <a:b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 bwMode="auto">
          <a:xfrm>
            <a:off x="3203848" y="2804146"/>
            <a:ext cx="6011862" cy="403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b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2024г.</a:t>
            </a:r>
            <a:endParaRPr lang="ru-RU" sz="3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6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332" y="483947"/>
            <a:ext cx="7503440" cy="360040"/>
          </a:xfrm>
        </p:spPr>
        <p:txBody>
          <a:bodyPr/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2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388259" y="-34026"/>
            <a:ext cx="754468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«Академическое»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2068225"/>
              </p:ext>
            </p:extLst>
          </p:nvPr>
        </p:nvGraphicFramePr>
        <p:xfrm>
          <a:off x="1363116" y="882008"/>
          <a:ext cx="7416824" cy="52425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{3B4B98B0-60AC-42C2-AFA5-B58CD77FA1E5}</a:tableStyleId>
              </a:tblPr>
              <a:tblGrid>
                <a:gridCol w="488171">
                  <a:extLst>
                    <a:ext uri="{9D8B030D-6E8A-4147-A177-3AD203B41FA5}">
                      <a16:colId xmlns:a16="http://schemas.microsoft.com/office/drawing/2014/main" val="3415457066"/>
                    </a:ext>
                  </a:extLst>
                </a:gridCol>
                <a:gridCol w="3368889">
                  <a:extLst>
                    <a:ext uri="{9D8B030D-6E8A-4147-A177-3AD203B41FA5}">
                      <a16:colId xmlns:a16="http://schemas.microsoft.com/office/drawing/2014/main" val="1870813745"/>
                    </a:ext>
                  </a:extLst>
                </a:gridCol>
                <a:gridCol w="1186588">
                  <a:extLst>
                    <a:ext uri="{9D8B030D-6E8A-4147-A177-3AD203B41FA5}">
                      <a16:colId xmlns:a16="http://schemas.microsoft.com/office/drawing/2014/main" val="3374791825"/>
                    </a:ext>
                  </a:extLst>
                </a:gridCol>
                <a:gridCol w="1186588">
                  <a:extLst>
                    <a:ext uri="{9D8B030D-6E8A-4147-A177-3AD203B41FA5}">
                      <a16:colId xmlns:a16="http://schemas.microsoft.com/office/drawing/2014/main" val="4025919265"/>
                    </a:ext>
                  </a:extLst>
                </a:gridCol>
                <a:gridCol w="1186588">
                  <a:extLst>
                    <a:ext uri="{9D8B030D-6E8A-4147-A177-3AD203B41FA5}">
                      <a16:colId xmlns:a16="http://schemas.microsoft.com/office/drawing/2014/main" val="1639470009"/>
                    </a:ext>
                  </a:extLst>
                </a:gridCol>
              </a:tblGrid>
              <a:tr h="47236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01.04.2024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Субботник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72378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газонов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0,82 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81318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цветников/кустов - 10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6271"/>
                  </a:ext>
                </a:extLst>
              </a:tr>
              <a:tr h="47236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 и цоколей, строений, шт. - 1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390474"/>
                  </a:ext>
                </a:extLst>
              </a:tr>
              <a:tr h="47236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 (скамейки, вазоны)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контейнерных площадок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07164"/>
                  </a:ext>
                </a:extLst>
              </a:tr>
              <a:tr h="47236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фасадов,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цоколей (входная группа)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71004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асфальтобетонного покрытия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84125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цоколя/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отмостки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- 70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44838"/>
                  </a:ext>
                </a:extLst>
              </a:tr>
              <a:tr h="47236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Промывка и покраска дорожных знаков и указателей, шт. - 2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5880"/>
                  </a:ext>
                </a:extLst>
              </a:tr>
              <a:tr h="47236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Ремонт и покраска ограждений, бордюров - 50 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 - 24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24799"/>
                  </a:ext>
                </a:extLst>
              </a:tr>
              <a:tr h="277863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Нанесение разметки на автодроме</a:t>
                      </a: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7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000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3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21736" y="404475"/>
            <a:ext cx="75034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221736" y="-7408"/>
            <a:ext cx="7544689" cy="42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«Севастопольское»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4207855"/>
              </p:ext>
            </p:extLst>
          </p:nvPr>
        </p:nvGraphicFramePr>
        <p:xfrm>
          <a:off x="1221738" y="819834"/>
          <a:ext cx="7627803" cy="503113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{3B4B98B0-60AC-42C2-AFA5-B58CD77FA1E5}</a:tableStyleId>
              </a:tblPr>
              <a:tblGrid>
                <a:gridCol w="502057">
                  <a:extLst>
                    <a:ext uri="{9D8B030D-6E8A-4147-A177-3AD203B41FA5}">
                      <a16:colId xmlns:a16="http://schemas.microsoft.com/office/drawing/2014/main" val="3415457066"/>
                    </a:ext>
                  </a:extLst>
                </a:gridCol>
                <a:gridCol w="3464720">
                  <a:extLst>
                    <a:ext uri="{9D8B030D-6E8A-4147-A177-3AD203B41FA5}">
                      <a16:colId xmlns:a16="http://schemas.microsoft.com/office/drawing/2014/main" val="1870813745"/>
                    </a:ext>
                  </a:extLst>
                </a:gridCol>
                <a:gridCol w="1220342">
                  <a:extLst>
                    <a:ext uri="{9D8B030D-6E8A-4147-A177-3AD203B41FA5}">
                      <a16:colId xmlns:a16="http://schemas.microsoft.com/office/drawing/2014/main" val="3374791825"/>
                    </a:ext>
                  </a:extLst>
                </a:gridCol>
                <a:gridCol w="1220342">
                  <a:extLst>
                    <a:ext uri="{9D8B030D-6E8A-4147-A177-3AD203B41FA5}">
                      <a16:colId xmlns:a16="http://schemas.microsoft.com/office/drawing/2014/main" val="4025919265"/>
                    </a:ext>
                  </a:extLst>
                </a:gridCol>
                <a:gridCol w="1220342">
                  <a:extLst>
                    <a:ext uri="{9D8B030D-6E8A-4147-A177-3AD203B41FA5}">
                      <a16:colId xmlns:a16="http://schemas.microsoft.com/office/drawing/2014/main" val="1639470009"/>
                    </a:ext>
                  </a:extLst>
                </a:gridCol>
              </a:tblGrid>
              <a:tr h="51036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01.04.2024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Субботник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72378"/>
                  </a:ext>
                </a:extLst>
              </a:tr>
              <a:tr h="32576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газонов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 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81318"/>
                  </a:ext>
                </a:extLst>
              </a:tr>
              <a:tr h="32576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цветников - 65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6271"/>
                  </a:ext>
                </a:extLst>
              </a:tr>
              <a:tr h="36445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Кронирование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кустарников -75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390474"/>
                  </a:ext>
                </a:extLst>
              </a:tr>
              <a:tr h="51036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МАФ,</a:t>
                      </a:r>
                      <a:r>
                        <a:rPr lang="ru-RU" sz="1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металлических конструкций, вазонов </a:t>
                      </a: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- 120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92D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76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Покраска контейнерной площадки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07164"/>
                  </a:ext>
                </a:extLst>
              </a:tr>
              <a:tr h="32576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фасада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здания – 1 раз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71004"/>
                  </a:ext>
                </a:extLst>
              </a:tr>
              <a:tr h="51036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асфальтобетонного покрытия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раза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84125"/>
                  </a:ext>
                </a:extLst>
              </a:tr>
              <a:tr h="325768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Покраска цоколя - 80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м.кв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44838"/>
                  </a:ext>
                </a:extLst>
              </a:tr>
              <a:tr h="51036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ограждения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периметру ТСП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036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Нанесение разметки</a:t>
                      </a:r>
                      <a:r>
                        <a:rPr lang="ru-RU" sz="1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разделению потоков перед центральным входом</a:t>
                      </a: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24799"/>
                  </a:ext>
                </a:extLst>
              </a:tr>
              <a:tr h="44031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 - 32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7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76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4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21736" y="404475"/>
            <a:ext cx="75034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221736" y="-7408"/>
            <a:ext cx="7544689" cy="42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«Ульяновское»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9903752"/>
              </p:ext>
            </p:extLst>
          </p:nvPr>
        </p:nvGraphicFramePr>
        <p:xfrm>
          <a:off x="1073630" y="867341"/>
          <a:ext cx="7864218" cy="4945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632">
                  <a:extLst>
                    <a:ext uri="{9D8B030D-6E8A-4147-A177-3AD203B41FA5}">
                      <a16:colId xmlns:a16="http://schemas.microsoft.com/office/drawing/2014/main" val="3474588178"/>
                    </a:ext>
                  </a:extLst>
                </a:gridCol>
                <a:gridCol w="2858635">
                  <a:extLst>
                    <a:ext uri="{9D8B030D-6E8A-4147-A177-3AD203B41FA5}">
                      <a16:colId xmlns:a16="http://schemas.microsoft.com/office/drawing/2014/main" val="126500986"/>
                    </a:ext>
                  </a:extLst>
                </a:gridCol>
                <a:gridCol w="913193">
                  <a:extLst>
                    <a:ext uri="{9D8B030D-6E8A-4147-A177-3AD203B41FA5}">
                      <a16:colId xmlns:a16="http://schemas.microsoft.com/office/drawing/2014/main" val="28209284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54915568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851458460"/>
                    </a:ext>
                  </a:extLst>
                </a:gridCol>
                <a:gridCol w="1197494">
                  <a:extLst>
                    <a:ext uri="{9D8B030D-6E8A-4147-A177-3AD203B41FA5}">
                      <a16:colId xmlns:a16="http://schemas.microsoft.com/office/drawing/2014/main" val="1151615192"/>
                    </a:ext>
                  </a:extLst>
                </a:gridCol>
              </a:tblGrid>
              <a:tr h="67207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работ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работ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01.04. – 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15.04. – </a:t>
                      </a:r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Субботник</a:t>
                      </a:r>
                      <a:endParaRPr lang="ru-RU" sz="16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186435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газонов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 Га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776587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газонов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 Га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086791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цветников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кв.м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06311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ед.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29854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оборудования и тренажеров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ед.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902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 и цоколей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52363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цоколей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2482288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крылец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ед.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685845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ограждения 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ru-RU" sz="16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9112869"/>
                  </a:ext>
                </a:extLst>
              </a:tr>
              <a:tr h="38937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0,008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43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01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5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21736" y="404475"/>
            <a:ext cx="75034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221736" y="-7408"/>
            <a:ext cx="7544689" cy="42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«Котловка»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4926"/>
              </p:ext>
            </p:extLst>
          </p:nvPr>
        </p:nvGraphicFramePr>
        <p:xfrm>
          <a:off x="1117995" y="1038208"/>
          <a:ext cx="7710922" cy="504824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{3B4B98B0-60AC-42C2-AFA5-B58CD77FA1E5}</a:tableStyleId>
              </a:tblPr>
              <a:tblGrid>
                <a:gridCol w="507528">
                  <a:extLst>
                    <a:ext uri="{9D8B030D-6E8A-4147-A177-3AD203B41FA5}">
                      <a16:colId xmlns:a16="http://schemas.microsoft.com/office/drawing/2014/main" val="3415457066"/>
                    </a:ext>
                  </a:extLst>
                </a:gridCol>
                <a:gridCol w="3502474">
                  <a:extLst>
                    <a:ext uri="{9D8B030D-6E8A-4147-A177-3AD203B41FA5}">
                      <a16:colId xmlns:a16="http://schemas.microsoft.com/office/drawing/2014/main" val="187081374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337479182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402591926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1639470009"/>
                    </a:ext>
                  </a:extLst>
                </a:gridCol>
              </a:tblGrid>
              <a:tr h="4509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01.04.2024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Субботник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72378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газонов - 1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,2 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81318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цветников/кустов - 70 м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6271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 ( вазоны, цветники деревянные) - 18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контейнерных площадок -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0716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фасадов,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цоколей (входные группы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7100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асфальтобетонного покрытия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84125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цоколя/отмостки - 130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44838"/>
                  </a:ext>
                </a:extLst>
              </a:tr>
              <a:tr h="336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окраска крыльца:</a:t>
                      </a:r>
                    </a:p>
                    <a:p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Двери – 2 шт.</a:t>
                      </a:r>
                    </a:p>
                    <a:p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Столбы – 4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5880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ограждений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- 350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бордюров - 600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24799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 - 16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76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213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6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21736" y="404475"/>
            <a:ext cx="75034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221736" y="-7408"/>
            <a:ext cx="7544689" cy="42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«Ломоносовское»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133092"/>
              </p:ext>
            </p:extLst>
          </p:nvPr>
        </p:nvGraphicFramePr>
        <p:xfrm>
          <a:off x="1117995" y="1075693"/>
          <a:ext cx="7710922" cy="45752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{3B4B98B0-60AC-42C2-AFA5-B58CD77FA1E5}</a:tableStyleId>
              </a:tblPr>
              <a:tblGrid>
                <a:gridCol w="507528">
                  <a:extLst>
                    <a:ext uri="{9D8B030D-6E8A-4147-A177-3AD203B41FA5}">
                      <a16:colId xmlns:a16="http://schemas.microsoft.com/office/drawing/2014/main" val="3415457066"/>
                    </a:ext>
                  </a:extLst>
                </a:gridCol>
                <a:gridCol w="3502474">
                  <a:extLst>
                    <a:ext uri="{9D8B030D-6E8A-4147-A177-3AD203B41FA5}">
                      <a16:colId xmlns:a16="http://schemas.microsoft.com/office/drawing/2014/main" val="187081374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337479182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402591926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1639470009"/>
                    </a:ext>
                  </a:extLst>
                </a:gridCol>
              </a:tblGrid>
              <a:tr h="4509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01.04.2024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 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Субботник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72378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газонов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0,6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81318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цветников/кустов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6271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Кронирование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кустарников – 25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477347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 </a:t>
                      </a: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- 5</a:t>
                      </a:r>
                      <a:r>
                        <a:rPr lang="ru-RU" sz="1400" kern="12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шт.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контейнерных площадок -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0716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фасадов,</a:t>
                      </a:r>
                      <a:r>
                        <a:rPr lang="ru-RU" sz="1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цоколей (входные группы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71004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асфальтобетонного покрытия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84125"/>
                  </a:ext>
                </a:extLst>
              </a:tr>
              <a:tr h="33074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ограждений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- 100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44838"/>
                  </a:ext>
                </a:extLst>
              </a:tr>
              <a:tr h="336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 - 16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endParaRPr lang="ru-RU" sz="14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5880"/>
                  </a:ext>
                </a:extLst>
              </a:tr>
              <a:tr h="33610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Промывка/ дорожных знаков и указателей (2 шт.)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756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688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B4C8-CC09-4070-A828-FD214E6D18BD}" type="slidenum">
              <a:rPr lang="ru-RU" b="1" smtClean="0"/>
              <a:pPr>
                <a:defRPr/>
              </a:pPr>
              <a:t>7</a:t>
            </a:fld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1221736" y="404475"/>
            <a:ext cx="750344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благоустройства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221736" y="-7408"/>
            <a:ext cx="7544689" cy="42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ТСП «Троицкое»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6458741"/>
              </p:ext>
            </p:extLst>
          </p:nvPr>
        </p:nvGraphicFramePr>
        <p:xfrm>
          <a:off x="1225801" y="908720"/>
          <a:ext cx="7710922" cy="51511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{3B4B98B0-60AC-42C2-AFA5-B58CD77FA1E5}</a:tableStyleId>
              </a:tblPr>
              <a:tblGrid>
                <a:gridCol w="507528">
                  <a:extLst>
                    <a:ext uri="{9D8B030D-6E8A-4147-A177-3AD203B41FA5}">
                      <a16:colId xmlns:a16="http://schemas.microsoft.com/office/drawing/2014/main" val="3415457066"/>
                    </a:ext>
                  </a:extLst>
                </a:gridCol>
                <a:gridCol w="3502474">
                  <a:extLst>
                    <a:ext uri="{9D8B030D-6E8A-4147-A177-3AD203B41FA5}">
                      <a16:colId xmlns:a16="http://schemas.microsoft.com/office/drawing/2014/main" val="187081374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337479182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4025919265"/>
                    </a:ext>
                  </a:extLst>
                </a:gridCol>
                <a:gridCol w="1233640">
                  <a:extLst>
                    <a:ext uri="{9D8B030D-6E8A-4147-A177-3AD203B41FA5}">
                      <a16:colId xmlns:a16="http://schemas.microsoft.com/office/drawing/2014/main" val="1639470009"/>
                    </a:ext>
                  </a:extLst>
                </a:gridCol>
              </a:tblGrid>
              <a:tr h="47085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01.04.2024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15.04.2024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28.04.2024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Субботник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272378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Прогребание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газонов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0,99 Га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81318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Устройство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цветников/кустов - 60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256271"/>
                  </a:ext>
                </a:extLst>
              </a:tr>
              <a:tr h="29328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Кронирование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кустарников -15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390474"/>
                  </a:ext>
                </a:extLst>
              </a:tr>
              <a:tr h="47085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МАФ (скамейки, вазоны)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контейнерных площадок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07164"/>
                  </a:ext>
                </a:extLst>
              </a:tr>
              <a:tr h="47085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фасадов,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цоколей (входная группа)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шт.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871004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Промывка асфальтобетонного покрытия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584125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цоколя/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отмостки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- 50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444838"/>
                  </a:ext>
                </a:extLst>
              </a:tr>
              <a:tr h="85862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окраска крыльца:</a:t>
                      </a:r>
                    </a:p>
                    <a:p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Двери – 2 шт.</a:t>
                      </a:r>
                    </a:p>
                    <a:p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Столбы – 2 шт.</a:t>
                      </a:r>
                    </a:p>
                    <a:p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Пандус  - 1 шт.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075880"/>
                  </a:ext>
                </a:extLst>
              </a:tr>
              <a:tr h="47085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 и покраска ограждений,</a:t>
                      </a:r>
                      <a:r>
                        <a:rPr lang="ru-RU" sz="14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бордюров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м.п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976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Вывоз мусора -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м</a:t>
                      </a:r>
                      <a:r>
                        <a:rPr lang="ru-RU" sz="14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aseline="30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24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084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10560</TotalTime>
  <Words>639</Words>
  <Application>Microsoft Office PowerPoint</Application>
  <PresentationFormat>Экран (4:3)</PresentationFormat>
  <Paragraphs>196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     План проведения месячника благоустройства </vt:lpstr>
      <vt:lpstr>План благоустройства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Масечка</dc:creator>
  <cp:lastModifiedBy>Мямлин Дмитрий Владимирович</cp:lastModifiedBy>
  <cp:revision>861</cp:revision>
  <cp:lastPrinted>2016-08-29T16:21:41Z</cp:lastPrinted>
  <dcterms:created xsi:type="dcterms:W3CDTF">2015-10-01T11:08:36Z</dcterms:created>
  <dcterms:modified xsi:type="dcterms:W3CDTF">2024-03-05T07:18:01Z</dcterms:modified>
</cp:coreProperties>
</file>