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37" r:id="rId2"/>
    <p:sldId id="597" r:id="rId3"/>
    <p:sldId id="599" r:id="rId4"/>
    <p:sldId id="576" r:id="rId5"/>
    <p:sldId id="578" r:id="rId6"/>
    <p:sldId id="581" r:id="rId7"/>
    <p:sldId id="582" r:id="rId8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5AA4"/>
    <a:srgbClr val="CCFFFF"/>
    <a:srgbClr val="FFCCCC"/>
    <a:srgbClr val="CCCCFF"/>
    <a:srgbClr val="FF9999"/>
    <a:srgbClr val="FF7C80"/>
    <a:srgbClr val="9999FF"/>
    <a:srgbClr val="99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6775" autoAdjust="0"/>
  </p:normalViewPr>
  <p:slideViewPr>
    <p:cSldViewPr>
      <p:cViewPr varScale="1">
        <p:scale>
          <a:sx n="100" d="100"/>
          <a:sy n="100" d="100"/>
        </p:scale>
        <p:origin x="15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A1BB9B31-3B93-4B5B-B3E4-CEFD3B3E2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4404618-AB29-46DF-BA61-6CE8E63B92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E4AA8-D165-471B-BF05-B79D6251E598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FB9A34C-FB31-402A-BAA7-2E03238082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6687299-8385-402B-A7D6-EE4F0CAA7C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2087A-4910-48D0-9E58-4B31B5C8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3639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2574" tIns="46287" rIns="92574" bIns="462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0BC622-FF3A-4A6E-975D-EF2F8B48D607}" type="datetimeFigureOut">
              <a:rPr lang="ru-RU"/>
              <a:pPr>
                <a:defRPr/>
              </a:pPr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4" tIns="46287" rIns="92574" bIns="46287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2574" tIns="46287" rIns="92574" bIns="46287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2574" tIns="46287" rIns="92574" bIns="462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22ACAD-1CA4-46B2-BFD5-92A9CCF55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704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91880" y="1124744"/>
            <a:ext cx="532636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3212976"/>
            <a:ext cx="5326360" cy="2425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2B5B7-BE8B-4127-A074-DC30343B9FF8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CB5547D-80F3-467F-99DC-41B30FF1635B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257D1-FF5D-47DD-98D1-E1080402DC06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F56B-A790-4A4C-9C69-D2B995408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A6BDC-CD43-4832-8BCE-73792BA5FE54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A04B5-AFF5-42E9-90BB-27F42C615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90D0F-473B-48FB-BF48-132CC057BB7B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FB4C8-CC09-4070-A828-FD214E6D1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047A2-B6FF-4E25-92B3-103935DF444A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AF1C-4EB0-4798-86BF-C4692E0D0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81654-D46C-4758-A30F-1BD0D7434996}" type="datetime1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BBBFE-6A59-4C2F-BD88-CB57BB5D6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E44F-9CFD-4A02-B422-1C9215EA4ADC}" type="datetime1">
              <a:rPr lang="ru-RU" smtClean="0"/>
              <a:t>05.03.2024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49A5-AF98-4FF0-8840-E00B8DBF27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F13B-315A-42AF-8F0C-5B295F8662EE}" type="datetime1">
              <a:rPr lang="ru-RU" smtClean="0"/>
              <a:t>05.03.2024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F1830-C67C-4603-93FB-16E0E2146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62190-CA2F-41ED-9001-97D8A23B3B91}" type="datetime1">
              <a:rPr lang="ru-RU" smtClean="0"/>
              <a:t>05.03.2024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3B4F0-B073-4B6F-910F-40C85625B3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629CC-EC6C-4965-8DDC-95B7A19CFE91}" type="datetime1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CA30-F6CD-4ECC-961A-F68DFE435F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8507-F950-434F-AD4E-C2CD8CEB8F7E}" type="datetime1">
              <a:rPr lang="ru-RU" smtClean="0"/>
              <a:t>05.03.2024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F919-51A9-4642-B3B1-2DF7DA8C0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DAD101-8AB2-4AF5-B6C1-6D51C06A60FD}" type="datetime1">
              <a:rPr lang="ru-RU" smtClean="0"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04248" y="630423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3EE4C74-5028-4342-BA95-3A1EEF0A930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3149233" y="521162"/>
            <a:ext cx="6011862" cy="4032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/>
            </a:r>
            <a:br>
              <a:rPr lang="ru-RU" sz="3200" b="1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ru-RU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проведения месячника благоустройства</a:t>
            </a:r>
            <a:b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203848" y="2804146"/>
            <a:ext cx="6011862" cy="40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2024г.</a:t>
            </a:r>
            <a:endParaRPr lang="ru-RU" sz="3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6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8332" y="483947"/>
            <a:ext cx="7503440" cy="360040"/>
          </a:xfrm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благоустройства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B4C8-CC09-4070-A828-FD214E6D18BD}" type="slidenum">
              <a:rPr lang="ru-RU" b="1" smtClean="0"/>
              <a:pPr>
                <a:defRPr/>
              </a:pPr>
              <a:t>2</a:t>
            </a:fld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88259" y="-34026"/>
            <a:ext cx="7544689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ТСП «Академическое»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068225"/>
              </p:ext>
            </p:extLst>
          </p:nvPr>
        </p:nvGraphicFramePr>
        <p:xfrm>
          <a:off x="1363116" y="882008"/>
          <a:ext cx="7416824" cy="5242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488171">
                  <a:extLst>
                    <a:ext uri="{9D8B030D-6E8A-4147-A177-3AD203B41FA5}">
                      <a16:colId xmlns:a16="http://schemas.microsoft.com/office/drawing/2014/main" val="3415457066"/>
                    </a:ext>
                  </a:extLst>
                </a:gridCol>
                <a:gridCol w="3368889">
                  <a:extLst>
                    <a:ext uri="{9D8B030D-6E8A-4147-A177-3AD203B41FA5}">
                      <a16:colId xmlns:a16="http://schemas.microsoft.com/office/drawing/2014/main" val="1870813745"/>
                    </a:ext>
                  </a:extLst>
                </a:gridCol>
                <a:gridCol w="1186588">
                  <a:extLst>
                    <a:ext uri="{9D8B030D-6E8A-4147-A177-3AD203B41FA5}">
                      <a16:colId xmlns:a16="http://schemas.microsoft.com/office/drawing/2014/main" val="3374791825"/>
                    </a:ext>
                  </a:extLst>
                </a:gridCol>
                <a:gridCol w="1186588">
                  <a:extLst>
                    <a:ext uri="{9D8B030D-6E8A-4147-A177-3AD203B41FA5}">
                      <a16:colId xmlns:a16="http://schemas.microsoft.com/office/drawing/2014/main" val="4025919265"/>
                    </a:ext>
                  </a:extLst>
                </a:gridCol>
                <a:gridCol w="1186588">
                  <a:extLst>
                    <a:ext uri="{9D8B030D-6E8A-4147-A177-3AD203B41FA5}">
                      <a16:colId xmlns:a16="http://schemas.microsoft.com/office/drawing/2014/main" val="1639470009"/>
                    </a:ext>
                  </a:extLst>
                </a:gridCol>
              </a:tblGrid>
              <a:tr h="47236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01.04.2024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15.04.2024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Субботник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72378"/>
                  </a:ext>
                </a:extLst>
              </a:tr>
              <a:tr h="27786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Прогребание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газонов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0,82 Га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81318"/>
                  </a:ext>
                </a:extLst>
              </a:tr>
              <a:tr h="27786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цветников/кустов - 10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56271"/>
                  </a:ext>
                </a:extLst>
              </a:tr>
              <a:tr h="47236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фасадов и цоколей, строений, шт. - 1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390474"/>
                  </a:ext>
                </a:extLst>
              </a:tr>
              <a:tr h="47236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МАФ (скамейки, вазоны)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6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контейнерных площадок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07164"/>
                  </a:ext>
                </a:extLst>
              </a:tr>
              <a:tr h="47236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фасадов,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цоколей (входная группа)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71004"/>
                  </a:ext>
                </a:extLst>
              </a:tr>
              <a:tr h="27786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асфальтобетонного покрытия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84125"/>
                  </a:ext>
                </a:extLst>
              </a:tr>
              <a:tr h="27786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цоколя/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отмостки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- 70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44838"/>
                  </a:ext>
                </a:extLst>
              </a:tr>
              <a:tr h="47236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Промывка и покраска дорожных знаков и указателей, шт. - 2</a:t>
                      </a:r>
                      <a:endParaRPr lang="ru-RU" sz="14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75880"/>
                  </a:ext>
                </a:extLst>
              </a:tr>
              <a:tr h="47236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Ремонт и покраска ограждений, бордюров - 50 </a:t>
                      </a:r>
                      <a:r>
                        <a:rPr lang="ru-RU" sz="140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м.п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86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Вывоз мусора - 24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24799"/>
                  </a:ext>
                </a:extLst>
              </a:tr>
              <a:tr h="277863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Нанесение разметки на автодроме</a:t>
                      </a: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7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00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B4C8-CC09-4070-A828-FD214E6D18BD}" type="slidenum">
              <a:rPr lang="ru-RU" b="1" smtClean="0"/>
              <a:pPr>
                <a:defRPr/>
              </a:pPr>
              <a:t>3</a:t>
            </a:fld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21736" y="404475"/>
            <a:ext cx="75034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благоустройства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1736" y="-7408"/>
            <a:ext cx="7544689" cy="42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ТСП «Севастопольское»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207855"/>
              </p:ext>
            </p:extLst>
          </p:nvPr>
        </p:nvGraphicFramePr>
        <p:xfrm>
          <a:off x="1221738" y="819834"/>
          <a:ext cx="7627803" cy="503113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502057">
                  <a:extLst>
                    <a:ext uri="{9D8B030D-6E8A-4147-A177-3AD203B41FA5}">
                      <a16:colId xmlns:a16="http://schemas.microsoft.com/office/drawing/2014/main" val="3415457066"/>
                    </a:ext>
                  </a:extLst>
                </a:gridCol>
                <a:gridCol w="3464720">
                  <a:extLst>
                    <a:ext uri="{9D8B030D-6E8A-4147-A177-3AD203B41FA5}">
                      <a16:colId xmlns:a16="http://schemas.microsoft.com/office/drawing/2014/main" val="1870813745"/>
                    </a:ext>
                  </a:extLst>
                </a:gridCol>
                <a:gridCol w="1220342">
                  <a:extLst>
                    <a:ext uri="{9D8B030D-6E8A-4147-A177-3AD203B41FA5}">
                      <a16:colId xmlns:a16="http://schemas.microsoft.com/office/drawing/2014/main" val="3374791825"/>
                    </a:ext>
                  </a:extLst>
                </a:gridCol>
                <a:gridCol w="1220342">
                  <a:extLst>
                    <a:ext uri="{9D8B030D-6E8A-4147-A177-3AD203B41FA5}">
                      <a16:colId xmlns:a16="http://schemas.microsoft.com/office/drawing/2014/main" val="4025919265"/>
                    </a:ext>
                  </a:extLst>
                </a:gridCol>
                <a:gridCol w="1220342">
                  <a:extLst>
                    <a:ext uri="{9D8B030D-6E8A-4147-A177-3AD203B41FA5}">
                      <a16:colId xmlns:a16="http://schemas.microsoft.com/office/drawing/2014/main" val="1639470009"/>
                    </a:ext>
                  </a:extLst>
                </a:gridCol>
              </a:tblGrid>
              <a:tr h="51036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01.04.2024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15.04.2024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Субботник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72378"/>
                  </a:ext>
                </a:extLst>
              </a:tr>
              <a:tr h="32576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Прогребание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газонов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 Га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81318"/>
                  </a:ext>
                </a:extLst>
              </a:tr>
              <a:tr h="32576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цветников - 65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56271"/>
                  </a:ext>
                </a:extLst>
              </a:tr>
              <a:tr h="364457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Кронирование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кустарников -75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390474"/>
                  </a:ext>
                </a:extLst>
              </a:tr>
              <a:tr h="51036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МАФ,</a:t>
                      </a:r>
                      <a:r>
                        <a:rPr lang="ru-RU" sz="1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металлических конструкций, вазонов </a:t>
                      </a: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- 120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solidFill>
                          <a:srgbClr val="92D05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576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Покраска контейнерной площадки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07164"/>
                  </a:ext>
                </a:extLst>
              </a:tr>
              <a:tr h="32576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фасада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здания – 1 раз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71004"/>
                  </a:ext>
                </a:extLst>
              </a:tr>
              <a:tr h="51036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асфальтобетонного покрытия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раза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84125"/>
                  </a:ext>
                </a:extLst>
              </a:tr>
              <a:tr h="32576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Покраска цоколя - 80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м.кв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44838"/>
                  </a:ext>
                </a:extLst>
              </a:tr>
              <a:tr h="51036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ограждения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периметру ТСП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036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Нанесение разметки</a:t>
                      </a:r>
                      <a:r>
                        <a:rPr lang="ru-RU" sz="1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разделению потоков перед центральным входом</a:t>
                      </a: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24799"/>
                  </a:ext>
                </a:extLst>
              </a:tr>
              <a:tr h="44031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Вывоз мусора - 32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7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76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B4C8-CC09-4070-A828-FD214E6D18BD}" type="slidenum">
              <a:rPr lang="ru-RU" b="1" smtClean="0"/>
              <a:pPr>
                <a:defRPr/>
              </a:pPr>
              <a:t>4</a:t>
            </a:fld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21736" y="404475"/>
            <a:ext cx="75034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благоустройства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1736" y="-7408"/>
            <a:ext cx="7544689" cy="42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ТСП «Ульяновское»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9903752"/>
              </p:ext>
            </p:extLst>
          </p:nvPr>
        </p:nvGraphicFramePr>
        <p:xfrm>
          <a:off x="1073630" y="867341"/>
          <a:ext cx="7864218" cy="4945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32">
                  <a:extLst>
                    <a:ext uri="{9D8B030D-6E8A-4147-A177-3AD203B41FA5}">
                      <a16:colId xmlns:a16="http://schemas.microsoft.com/office/drawing/2014/main" val="3474588178"/>
                    </a:ext>
                  </a:extLst>
                </a:gridCol>
                <a:gridCol w="2858635">
                  <a:extLst>
                    <a:ext uri="{9D8B030D-6E8A-4147-A177-3AD203B41FA5}">
                      <a16:colId xmlns:a16="http://schemas.microsoft.com/office/drawing/2014/main" val="126500986"/>
                    </a:ext>
                  </a:extLst>
                </a:gridCol>
                <a:gridCol w="913193">
                  <a:extLst>
                    <a:ext uri="{9D8B030D-6E8A-4147-A177-3AD203B41FA5}">
                      <a16:colId xmlns:a16="http://schemas.microsoft.com/office/drawing/2014/main" val="282092840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54915568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851458460"/>
                    </a:ext>
                  </a:extLst>
                </a:gridCol>
                <a:gridCol w="1197494">
                  <a:extLst>
                    <a:ext uri="{9D8B030D-6E8A-4147-A177-3AD203B41FA5}">
                      <a16:colId xmlns:a16="http://schemas.microsoft.com/office/drawing/2014/main" val="1151615192"/>
                    </a:ext>
                  </a:extLst>
                </a:gridCol>
              </a:tblGrid>
              <a:tr h="67207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работ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работ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01.04. –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14.04.2024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15.04. –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28.04.2024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Субботник</a:t>
                      </a:r>
                      <a:endParaRPr lang="ru-RU" sz="16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0186435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Прогребание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газонов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 Га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776587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газонов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0,04 Га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086791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цветников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006311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МАФ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ед.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629854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оборудования и тренажеров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ед.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4902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фасадов и цоколей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2252363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цоколей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482288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крылец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ед.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685845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ограждения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м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9112869"/>
                  </a:ext>
                </a:extLst>
              </a:tr>
              <a:tr h="38937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Вывоз мусора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0,008</a:t>
                      </a:r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43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01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B4C8-CC09-4070-A828-FD214E6D18BD}" type="slidenum">
              <a:rPr lang="ru-RU" b="1" smtClean="0"/>
              <a:pPr>
                <a:defRPr/>
              </a:pPr>
              <a:t>5</a:t>
            </a:fld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21736" y="404475"/>
            <a:ext cx="75034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благоустройства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1736" y="-7408"/>
            <a:ext cx="7544689" cy="42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ТСП «Котловка»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4926"/>
              </p:ext>
            </p:extLst>
          </p:nvPr>
        </p:nvGraphicFramePr>
        <p:xfrm>
          <a:off x="1117995" y="1038208"/>
          <a:ext cx="7710922" cy="504824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507528">
                  <a:extLst>
                    <a:ext uri="{9D8B030D-6E8A-4147-A177-3AD203B41FA5}">
                      <a16:colId xmlns:a16="http://schemas.microsoft.com/office/drawing/2014/main" val="3415457066"/>
                    </a:ext>
                  </a:extLst>
                </a:gridCol>
                <a:gridCol w="3502474">
                  <a:extLst>
                    <a:ext uri="{9D8B030D-6E8A-4147-A177-3AD203B41FA5}">
                      <a16:colId xmlns:a16="http://schemas.microsoft.com/office/drawing/2014/main" val="187081374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337479182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402591926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1639470009"/>
                    </a:ext>
                  </a:extLst>
                </a:gridCol>
              </a:tblGrid>
              <a:tr h="4509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01.04.2024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15.04.2024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72378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Прогребание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газонов - 1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,2 Га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81318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цветников/кустов - 70 м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56271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МАФ ( вазоны, цветники деревянные) - 18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контейнерных площадок -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07164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фасадов,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цоколей (входные группы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71004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асфальтобетонного покрытия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84125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цоколя/отмостки - 130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44838"/>
                  </a:ext>
                </a:extLst>
              </a:tr>
              <a:tr h="336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окраска крыльца:</a:t>
                      </a:r>
                    </a:p>
                    <a:p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Двери – 2 шт.</a:t>
                      </a:r>
                    </a:p>
                    <a:p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Столбы – 4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75880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ограждений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- 350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бордюров - 600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24799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Вывоз мусора - 16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76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213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B4C8-CC09-4070-A828-FD214E6D18BD}" type="slidenum">
              <a:rPr lang="ru-RU" b="1" smtClean="0"/>
              <a:pPr>
                <a:defRPr/>
              </a:pPr>
              <a:t>6</a:t>
            </a:fld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21736" y="404475"/>
            <a:ext cx="75034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благоустройства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1736" y="-7408"/>
            <a:ext cx="7544689" cy="42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ТСП «Ломоносовское»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133092"/>
              </p:ext>
            </p:extLst>
          </p:nvPr>
        </p:nvGraphicFramePr>
        <p:xfrm>
          <a:off x="1117995" y="1075693"/>
          <a:ext cx="7710922" cy="45752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507528">
                  <a:extLst>
                    <a:ext uri="{9D8B030D-6E8A-4147-A177-3AD203B41FA5}">
                      <a16:colId xmlns:a16="http://schemas.microsoft.com/office/drawing/2014/main" val="3415457066"/>
                    </a:ext>
                  </a:extLst>
                </a:gridCol>
                <a:gridCol w="3502474">
                  <a:extLst>
                    <a:ext uri="{9D8B030D-6E8A-4147-A177-3AD203B41FA5}">
                      <a16:colId xmlns:a16="http://schemas.microsoft.com/office/drawing/2014/main" val="187081374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337479182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402591926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1639470009"/>
                    </a:ext>
                  </a:extLst>
                </a:gridCol>
              </a:tblGrid>
              <a:tr h="4509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работ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01.04.2024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15.04.2024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Субботник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72378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Прогребание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газонов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0,6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81318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цветников/кустов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56271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Кронирование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кустарников – 25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2477347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МАФ </a:t>
                      </a: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- 5</a:t>
                      </a:r>
                      <a:r>
                        <a:rPr lang="ru-RU" sz="14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шт.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контейнерных площадок -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07164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фасадов,</a:t>
                      </a:r>
                      <a:r>
                        <a:rPr lang="ru-RU" sz="14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цоколей (входные группы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71004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асфальтобетонного покрытия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84125"/>
                  </a:ext>
                </a:extLst>
              </a:tr>
              <a:tr h="330744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ограждений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- 100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44838"/>
                  </a:ext>
                </a:extLst>
              </a:tr>
              <a:tr h="336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Вывоз мусора - 16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endParaRPr lang="ru-RU" sz="14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75880"/>
                  </a:ext>
                </a:extLst>
              </a:tr>
              <a:tr h="33610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Промывка/ дорожных знаков и указателей (2 шт.)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756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688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6FB4C8-CC09-4070-A828-FD214E6D18BD}" type="slidenum">
              <a:rPr lang="ru-RU" b="1" smtClean="0"/>
              <a:pPr>
                <a:defRPr/>
              </a:pPr>
              <a:t>7</a:t>
            </a:fld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221736" y="404475"/>
            <a:ext cx="750344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благоустройства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221736" y="-7408"/>
            <a:ext cx="7544689" cy="429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ТСП «Троицкое»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458741"/>
              </p:ext>
            </p:extLst>
          </p:nvPr>
        </p:nvGraphicFramePr>
        <p:xfrm>
          <a:off x="1225801" y="908720"/>
          <a:ext cx="7710922" cy="51511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507528">
                  <a:extLst>
                    <a:ext uri="{9D8B030D-6E8A-4147-A177-3AD203B41FA5}">
                      <a16:colId xmlns:a16="http://schemas.microsoft.com/office/drawing/2014/main" val="3415457066"/>
                    </a:ext>
                  </a:extLst>
                </a:gridCol>
                <a:gridCol w="3502474">
                  <a:extLst>
                    <a:ext uri="{9D8B030D-6E8A-4147-A177-3AD203B41FA5}">
                      <a16:colId xmlns:a16="http://schemas.microsoft.com/office/drawing/2014/main" val="187081374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337479182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4025919265"/>
                    </a:ext>
                  </a:extLst>
                </a:gridCol>
                <a:gridCol w="1233640">
                  <a:extLst>
                    <a:ext uri="{9D8B030D-6E8A-4147-A177-3AD203B41FA5}">
                      <a16:colId xmlns:a16="http://schemas.microsoft.com/office/drawing/2014/main" val="1639470009"/>
                    </a:ext>
                  </a:extLst>
                </a:gridCol>
              </a:tblGrid>
              <a:tr h="47085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Виды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01.04.2024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15.04.2024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Субботник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272378"/>
                  </a:ext>
                </a:extLst>
              </a:tr>
              <a:tr h="27697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Прогребание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газонов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0,99 Га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681318"/>
                  </a:ext>
                </a:extLst>
              </a:tr>
              <a:tr h="27697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Устройство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цветников/кустов - 60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256271"/>
                  </a:ext>
                </a:extLst>
              </a:tr>
              <a:tr h="29328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Кронирование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кустарников -15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390474"/>
                  </a:ext>
                </a:extLst>
              </a:tr>
              <a:tr h="47085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МАФ (скамейки, вазоны)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97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контейнерных площадок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907164"/>
                  </a:ext>
                </a:extLst>
              </a:tr>
              <a:tr h="47085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фасадов,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цоколей (входная группа)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871004"/>
                  </a:ext>
                </a:extLst>
              </a:tr>
              <a:tr h="27697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Промывка асфальтобетонного покрытия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584125"/>
                  </a:ext>
                </a:extLst>
              </a:tr>
              <a:tr h="27697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цоколя/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отмостки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- 50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444838"/>
                  </a:ext>
                </a:extLst>
              </a:tr>
              <a:tr h="85862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окраска крыльца:</a:t>
                      </a:r>
                    </a:p>
                    <a:p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Двери – 2 шт.</a:t>
                      </a:r>
                    </a:p>
                    <a:p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Столбы – 2 шт.</a:t>
                      </a:r>
                    </a:p>
                    <a:p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Пандус  - 1 шт.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075880"/>
                  </a:ext>
                </a:extLst>
              </a:tr>
              <a:tr h="470859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и покраска ограждений,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бордюров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м.п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976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Вывоз мусора 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м</a:t>
                      </a:r>
                      <a:r>
                        <a:rPr lang="ru-RU" sz="14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30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924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084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10560</TotalTime>
  <Words>639</Words>
  <Application>Microsoft Office PowerPoint</Application>
  <PresentationFormat>Экран (4:3)</PresentationFormat>
  <Paragraphs>196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     План проведения месячника благоустройства </vt:lpstr>
      <vt:lpstr>План благоустройства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Масечка</dc:creator>
  <cp:lastModifiedBy>Мямлин Дмитрий Владимирович</cp:lastModifiedBy>
  <cp:revision>861</cp:revision>
  <cp:lastPrinted>2016-08-29T16:21:41Z</cp:lastPrinted>
  <dcterms:created xsi:type="dcterms:W3CDTF">2015-10-01T11:08:36Z</dcterms:created>
  <dcterms:modified xsi:type="dcterms:W3CDTF">2024-03-05T07:18:01Z</dcterms:modified>
</cp:coreProperties>
</file>